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60" r:id="rId6"/>
    <p:sldId id="261" r:id="rId7"/>
    <p:sldId id="275" r:id="rId8"/>
    <p:sldId id="272" r:id="rId9"/>
    <p:sldId id="262" r:id="rId10"/>
    <p:sldId id="271" r:id="rId11"/>
    <p:sldId id="273" r:id="rId12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20000"/>
      </a:spcBef>
      <a:spcAft>
        <a:spcPct val="0"/>
      </a:spcAft>
      <a:buClr>
        <a:srgbClr val="CC0000"/>
      </a:buClr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rgbClr val="CC0000"/>
      </a:buClr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rgbClr val="CC0000"/>
      </a:buClr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rgbClr val="CC0000"/>
      </a:buClr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rgbClr val="CC0000"/>
      </a:buClr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FF9B9B"/>
    <a:srgbClr val="700000"/>
    <a:srgbClr val="9E6464"/>
    <a:srgbClr val="EAEAEA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94" autoAdjust="0"/>
    <p:restoredTop sz="90929"/>
  </p:normalViewPr>
  <p:slideViewPr>
    <p:cSldViewPr>
      <p:cViewPr>
        <p:scale>
          <a:sx n="68" d="100"/>
          <a:sy n="68" d="100"/>
        </p:scale>
        <p:origin x="-2880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E7889-B9F6-4587-A53A-6D4C63CA8B7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65CA0-8DC9-4638-928E-E2288C0BA63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64727-0F70-4B32-B9A7-FA8E162991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88A783-E7D6-4E22-8F86-B38DFD0C5C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D3D62-1E2A-4926-AE28-E66C877D959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8B245-C179-495F-9024-D995868E11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F6485-B3A2-483E-A75D-31712D01102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9C6FA-7B9D-413A-977C-BC3F7DDADF4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35095-661B-4DA8-A3B2-35EB75DF563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C9310-9692-4622-B33E-3DF2ABBE54D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E55F3-55F5-4A5A-A288-CD01C9A6F8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3A83B-4AE9-46A5-A999-7DF69C70A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>
            <a:alpha val="1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fld id="{BA82A961-159E-408F-BDC8-ECA51C7AAF4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 dir="d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33600"/>
            <a:ext cx="7772400" cy="1600200"/>
          </a:xfrm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3600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REAKCE MOZKOVÉ TKÁNĚ NA OZÁŘENÍ V OBRAZU MAGNETICKÉ REZONANČNÍ SPEKTROSKOPIE</a:t>
            </a:r>
            <a: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cs-CZ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>
              <a:latin typeface="Verdan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533400"/>
            <a:ext cx="7696200" cy="1219200"/>
          </a:xfrm>
        </p:spPr>
        <p:txBody>
          <a:bodyPr/>
          <a:lstStyle/>
          <a:p>
            <a:pPr algn="ctr">
              <a:buFontTx/>
              <a:buNone/>
            </a:pPr>
            <a:endParaRPr lang="cs-CZ" sz="3200" dirty="0">
              <a:latin typeface="Verdana" pitchFamily="34" charset="0"/>
            </a:endParaRPr>
          </a:p>
          <a:p>
            <a:pPr algn="ctr">
              <a:buFontTx/>
              <a:buNone/>
            </a:pPr>
            <a:r>
              <a:rPr lang="cs-CZ" sz="2000" dirty="0" smtClean="0">
                <a:latin typeface="Verdana" pitchFamily="34" charset="0"/>
              </a:rPr>
              <a:t>2014/2015</a:t>
            </a:r>
            <a:endParaRPr lang="cs-CZ" sz="2000" dirty="0">
              <a:latin typeface="Verdana" pitchFamily="34" charset="0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4419600"/>
            <a:ext cx="75438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dirty="0" smtClean="0">
                <a:latin typeface="Verdana" pitchFamily="34" charset="0"/>
              </a:rPr>
              <a:t>Martin Barák</a:t>
            </a:r>
            <a:endParaRPr lang="cs-CZ" dirty="0">
              <a:latin typeface="Verdana" pitchFamily="34" charset="0"/>
            </a:endParaRPr>
          </a:p>
          <a:p>
            <a:pPr algn="ctr">
              <a:buFontTx/>
              <a:buNone/>
            </a:pPr>
            <a:endParaRPr lang="cs-CZ" sz="2000" dirty="0">
              <a:latin typeface="Verdana" pitchFamily="34" charset="0"/>
            </a:endParaRPr>
          </a:p>
          <a:p>
            <a:pPr algn="ctr">
              <a:buFontTx/>
              <a:buNone/>
            </a:pPr>
            <a:r>
              <a:rPr lang="cs-CZ" sz="2000" dirty="0">
                <a:latin typeface="Verdana" pitchFamily="34" charset="0"/>
              </a:rPr>
              <a:t>Gymnázium </a:t>
            </a:r>
            <a:r>
              <a:rPr lang="cs-CZ" sz="2000" dirty="0" smtClean="0">
                <a:latin typeface="Verdana" pitchFamily="34" charset="0"/>
              </a:rPr>
              <a:t>Matyáše Lercha</a:t>
            </a:r>
            <a:endParaRPr lang="cs-CZ" sz="2000" dirty="0">
              <a:latin typeface="Verdana" pitchFamily="34" charset="0"/>
            </a:endParaRPr>
          </a:p>
          <a:p>
            <a:pPr algn="ctr">
              <a:buFontTx/>
              <a:buNone/>
            </a:pPr>
            <a:r>
              <a:rPr lang="cs-CZ" sz="2000" dirty="0" smtClean="0">
                <a:latin typeface="Verdana" pitchFamily="34" charset="0"/>
              </a:rPr>
              <a:t>Brno</a:t>
            </a:r>
            <a:endParaRPr lang="cs-CZ" sz="2000" dirty="0">
              <a:latin typeface="Verdan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90600" y="39624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0" y="1905000"/>
            <a:ext cx="9144000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043608" y="260648"/>
            <a:ext cx="731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cs-CZ" sz="3600" dirty="0" smtClean="0">
                <a:latin typeface="Bookman Old Style" pitchFamily="18" charset="0"/>
              </a:rPr>
              <a:t>Středoškolská odborná činnost</a:t>
            </a:r>
            <a:endParaRPr lang="cs-CZ" sz="360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>
                <a:solidFill>
                  <a:srgbClr val="CC0000"/>
                </a:solidFill>
                <a:latin typeface="Verdana" pitchFamily="34" charset="0"/>
              </a:rPr>
              <a:t>Z</a:t>
            </a:r>
            <a:r>
              <a:rPr lang="cs-CZ">
                <a:latin typeface="Verdana" pitchFamily="34" charset="0"/>
              </a:rPr>
              <a:t>ávěr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066800" y="15240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cs-CZ" sz="2800" dirty="0" smtClean="0">
                <a:latin typeface="Verdana" pitchFamily="34" charset="0"/>
              </a:rPr>
              <a:t>Radioterapie může mít v určitých použití vliv</a:t>
            </a:r>
          </a:p>
          <a:p>
            <a:pPr>
              <a:buClr>
                <a:srgbClr val="CC0000"/>
              </a:buClr>
            </a:pPr>
            <a:endParaRPr lang="cs-CZ" sz="2800" dirty="0" smtClean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r>
              <a:rPr lang="cs-CZ" sz="2800" dirty="0" smtClean="0">
                <a:latin typeface="Verdana" pitchFamily="34" charset="0"/>
              </a:rPr>
              <a:t>Nutnost šetrného používání</a:t>
            </a:r>
          </a:p>
          <a:p>
            <a:pPr>
              <a:buClr>
                <a:srgbClr val="CC0000"/>
              </a:buClr>
            </a:pPr>
            <a:endParaRPr lang="cs-CZ" sz="2800" dirty="0" smtClean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r>
              <a:rPr lang="cs-CZ" sz="2800" dirty="0" smtClean="0">
                <a:latin typeface="Verdana" pitchFamily="34" charset="0"/>
              </a:rPr>
              <a:t>Metabolické změny bez změn stavby</a:t>
            </a:r>
          </a:p>
          <a:p>
            <a:pPr>
              <a:buClr>
                <a:srgbClr val="CC0000"/>
              </a:buClr>
            </a:pPr>
            <a:endParaRPr lang="cs-CZ" sz="2800" dirty="0" smtClean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r>
              <a:rPr lang="cs-CZ" sz="2800" dirty="0" smtClean="0">
                <a:latin typeface="Verdana" pitchFamily="34" charset="0"/>
              </a:rPr>
              <a:t>Lipidový </a:t>
            </a:r>
            <a:r>
              <a:rPr lang="cs-CZ" sz="2800" smtClean="0">
                <a:latin typeface="Verdana" pitchFamily="34" charset="0"/>
              </a:rPr>
              <a:t>metabolismus zvýšen</a:t>
            </a:r>
            <a:endParaRPr lang="cs-CZ" sz="2800" dirty="0" smtClean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endParaRPr lang="cs-CZ" sz="2800" dirty="0" smtClean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endParaRPr lang="cs-CZ" sz="28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cs-CZ" sz="4800">
                <a:solidFill>
                  <a:srgbClr val="CC0000"/>
                </a:solidFill>
                <a:latin typeface="Verdana" pitchFamily="34" charset="0"/>
              </a:rPr>
              <a:t>D</a:t>
            </a:r>
            <a:r>
              <a:rPr lang="cs-CZ">
                <a:latin typeface="Verdana" pitchFamily="34" charset="0"/>
              </a:rPr>
              <a:t>ěkuji za pozornost</a:t>
            </a:r>
            <a:r>
              <a:rPr lang="cs-CZ">
                <a:solidFill>
                  <a:srgbClr val="CC0000"/>
                </a:solidFill>
                <a:latin typeface="Verdana" pitchFamily="34" charset="0"/>
              </a:rPr>
              <a:t>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066800" y="33528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0" y="24384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0" y="33528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960" y="1340768"/>
            <a:ext cx="4680520" cy="4114800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Práce byla vedena přednostou neurochirurgické kliniky nemocnice U Svaté Anny v Brně</a:t>
            </a:r>
          </a:p>
          <a:p>
            <a:pPr algn="ctr">
              <a:buNone/>
            </a:pPr>
            <a:r>
              <a:rPr lang="cs-CZ" dirty="0" smtClean="0"/>
              <a:t>	Doc. MUDr. Radimem </a:t>
            </a:r>
            <a:r>
              <a:rPr lang="cs-CZ" dirty="0" err="1" smtClean="0"/>
              <a:t>Jančálkem</a:t>
            </a:r>
            <a:r>
              <a:rPr lang="cs-CZ" dirty="0" smtClean="0"/>
              <a:t>, Ph.D, zač mu patří mé poděkování.</a:t>
            </a:r>
            <a:endParaRPr lang="cs-CZ" dirty="0"/>
          </a:p>
        </p:txBody>
      </p:sp>
      <p:pic>
        <p:nvPicPr>
          <p:cNvPr id="1026" name="Picture 2" descr="http://www.fnusa-icrc.org/cs/pilire/synergicke-projekty/histopark/soubory-ke-stazeni/Contents.2/1/68FC99FE700AFE836C550C2B9D2955EC/resour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3375423" cy="15438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http://upload.wikimedia.org/wikipedia/commons/f/f8/International_Clinical_Research_Center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97152"/>
            <a:ext cx="3384376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http://hokusfokus.jcmm.cz/files/2013/12/jcmm-logotype-positive-malink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88640"/>
            <a:ext cx="2381250" cy="1190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2" name="Picture 8" descr="http://www.spilberk.cz/wp-content/uploads/sponzori_jihomoravsky_kraj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556792"/>
            <a:ext cx="2511946" cy="13245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>
                <a:solidFill>
                  <a:srgbClr val="CC0000"/>
                </a:solidFill>
                <a:latin typeface="Verdana" pitchFamily="34" charset="0"/>
              </a:rPr>
              <a:t>O</a:t>
            </a:r>
            <a:r>
              <a:rPr lang="cs-CZ" dirty="0" smtClean="0">
                <a:latin typeface="Verdana" pitchFamily="34" charset="0"/>
              </a:rPr>
              <a:t>bsah</a:t>
            </a:r>
            <a:endParaRPr lang="cs-CZ" dirty="0">
              <a:latin typeface="Verdan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cs-CZ" sz="2800" dirty="0">
                <a:latin typeface="Verdana" pitchFamily="34" charset="0"/>
              </a:rPr>
              <a:t>Úvod – cíle práce</a:t>
            </a:r>
            <a:r>
              <a:rPr lang="cs-CZ" sz="2800" dirty="0" smtClean="0">
                <a:latin typeface="Verdana" pitchFamily="34" charset="0"/>
              </a:rPr>
              <a:t>, onkologie, problematika spektroskopie CNS</a:t>
            </a:r>
            <a:endParaRPr lang="cs-CZ" sz="2800" dirty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endParaRPr lang="cs-CZ" sz="1200" dirty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r>
              <a:rPr lang="cs-CZ" sz="2800" dirty="0">
                <a:latin typeface="Verdana" pitchFamily="34" charset="0"/>
              </a:rPr>
              <a:t>Metodika práce</a:t>
            </a:r>
          </a:p>
          <a:p>
            <a:pPr>
              <a:buClr>
                <a:srgbClr val="CC0000"/>
              </a:buClr>
            </a:pPr>
            <a:endParaRPr lang="cs-CZ" sz="1200" dirty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r>
              <a:rPr lang="cs-CZ" sz="2800" dirty="0">
                <a:latin typeface="Verdana" pitchFamily="34" charset="0"/>
              </a:rPr>
              <a:t>Výsledky – </a:t>
            </a:r>
            <a:r>
              <a:rPr lang="cs-CZ" sz="2800" dirty="0" smtClean="0">
                <a:latin typeface="Verdana" pitchFamily="34" charset="0"/>
              </a:rPr>
              <a:t>vyhodnocení MR spekter</a:t>
            </a:r>
            <a:endParaRPr lang="cs-CZ" sz="2800" dirty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endParaRPr lang="cs-CZ" sz="1200" dirty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r>
              <a:rPr lang="cs-CZ" sz="2800" dirty="0">
                <a:latin typeface="Verdana" pitchFamily="34" charset="0"/>
              </a:rPr>
              <a:t>Závěrečné shrnutí</a:t>
            </a:r>
          </a:p>
          <a:p>
            <a:endParaRPr lang="cs-CZ" sz="2800" dirty="0">
              <a:latin typeface="Verdana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066800" y="15240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>
                <a:solidFill>
                  <a:srgbClr val="CC0000"/>
                </a:solidFill>
                <a:latin typeface="Verdana" pitchFamily="34" charset="0"/>
              </a:rPr>
              <a:t>Ú</a:t>
            </a:r>
            <a:r>
              <a:rPr lang="cs-CZ">
                <a:latin typeface="Verdana" pitchFamily="34" charset="0"/>
              </a:rPr>
              <a:t>vod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6680" cy="871736"/>
          </a:xfrm>
        </p:spPr>
        <p:txBody>
          <a:bodyPr/>
          <a:lstStyle/>
          <a:p>
            <a:pPr>
              <a:buClr>
                <a:srgbClr val="CC0000"/>
              </a:buClr>
            </a:pPr>
            <a:r>
              <a:rPr lang="cs-CZ" sz="2800" dirty="0" smtClean="0">
                <a:latin typeface="Verdana" pitchFamily="34" charset="0"/>
              </a:rPr>
              <a:t>Porovnání reakce mozkové tkáně na léčbu radioterapií a stav bez radioterapie</a:t>
            </a:r>
            <a:endParaRPr lang="cs-CZ" sz="2800" dirty="0">
              <a:latin typeface="Verdana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066800" y="15240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7" name="Obrázek 0" descr="Normal brain and gliobalstoma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5303577" cy="3739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Verdana" pitchFamily="34" charset="0"/>
              </a:rPr>
              <a:t>Funkce a využití</a:t>
            </a:r>
            <a:endParaRPr lang="cs-CZ" dirty="0">
              <a:latin typeface="Verdana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066800" y="15240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95536" y="2564904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N-acetylaspartátu</a:t>
            </a:r>
          </a:p>
          <a:p>
            <a:r>
              <a:rPr lang="cs-CZ" dirty="0" smtClean="0"/>
              <a:t> cholinu</a:t>
            </a:r>
          </a:p>
          <a:p>
            <a:r>
              <a:rPr lang="cs-CZ" dirty="0" err="1" smtClean="0"/>
              <a:t>myo</a:t>
            </a:r>
            <a:r>
              <a:rPr lang="cs-CZ" dirty="0" smtClean="0"/>
              <a:t>-</a:t>
            </a:r>
            <a:r>
              <a:rPr lang="cs-CZ" dirty="0" err="1" smtClean="0"/>
              <a:t>inositolu</a:t>
            </a:r>
            <a:endParaRPr lang="cs-CZ" dirty="0" smtClean="0"/>
          </a:p>
          <a:p>
            <a:r>
              <a:rPr lang="cs-CZ" dirty="0" smtClean="0"/>
              <a:t> kreatininu</a:t>
            </a:r>
          </a:p>
          <a:p>
            <a:r>
              <a:rPr lang="cs-CZ" dirty="0" smtClean="0"/>
              <a:t> laktátu</a:t>
            </a:r>
          </a:p>
          <a:p>
            <a:r>
              <a:rPr lang="cs-CZ" dirty="0" smtClean="0"/>
              <a:t> lipidů</a:t>
            </a:r>
            <a:endParaRPr lang="cs-CZ" dirty="0"/>
          </a:p>
        </p:txBody>
      </p:sp>
      <p:pic>
        <p:nvPicPr>
          <p:cNvPr id="9" name="Obrázek 3" descr="všechny metabolity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88024" y="1772816"/>
            <a:ext cx="3744416" cy="484456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>
                <a:solidFill>
                  <a:srgbClr val="CC0000"/>
                </a:solidFill>
                <a:latin typeface="Verdana" pitchFamily="34" charset="0"/>
              </a:rPr>
              <a:t>M</a:t>
            </a:r>
            <a:r>
              <a:rPr lang="cs-CZ">
                <a:latin typeface="Verdana" pitchFamily="34" charset="0"/>
              </a:rPr>
              <a:t>etodika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24800" cy="5229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cs-CZ" sz="2800" dirty="0" smtClean="0"/>
              <a:t>Retrospektivní studie u onkologických pacientů sledovaných na Neurochirurgické klinice FN u sv. Anny v Brně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endParaRPr lang="cs-CZ" sz="2800" dirty="0" smtClean="0"/>
          </a:p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cs-CZ" sz="2800" dirty="0" err="1" smtClean="0"/>
              <a:t>Celomozkové</a:t>
            </a:r>
            <a:r>
              <a:rPr lang="cs-CZ" sz="2800" dirty="0" smtClean="0"/>
              <a:t> ozáření na Klinice radiační onkologie Masarykova onkologického ústavu 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endParaRPr lang="cs-CZ" sz="2800" dirty="0" smtClean="0"/>
          </a:p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cs-CZ" sz="2800" dirty="0" smtClean="0"/>
              <a:t>Odstup 4 měsíců a následné vyšetření na Klinice zobrazovacích metod FN u sv. Anny v Brně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endParaRPr lang="cs-CZ" sz="2800" dirty="0" smtClean="0"/>
          </a:p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cs-CZ" sz="2800" dirty="0" smtClean="0"/>
              <a:t>Hladina statistické významnosti byla stanovena jako p&lt;0,05 v </a:t>
            </a:r>
            <a:r>
              <a:rPr lang="cs-CZ" sz="2800" dirty="0" err="1" smtClean="0"/>
              <a:t>Mann</a:t>
            </a:r>
            <a:r>
              <a:rPr lang="cs-CZ" sz="2800" dirty="0" smtClean="0"/>
              <a:t>-</a:t>
            </a:r>
            <a:r>
              <a:rPr lang="cs-CZ" sz="2800" dirty="0" err="1" smtClean="0"/>
              <a:t>Whitneyho</a:t>
            </a:r>
            <a:r>
              <a:rPr lang="cs-CZ" sz="2800" dirty="0" smtClean="0"/>
              <a:t> U testu.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endParaRPr lang="cs-CZ" sz="2800" dirty="0" smtClean="0"/>
          </a:p>
          <a:p>
            <a:pPr>
              <a:lnSpc>
                <a:spcPct val="90000"/>
              </a:lnSpc>
              <a:buClr>
                <a:srgbClr val="CC0000"/>
              </a:buClr>
            </a:pPr>
            <a:endParaRPr lang="cs-CZ" sz="2800" dirty="0">
              <a:latin typeface="Verdana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66800" y="15240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endParaRPr lang="cs-CZ" sz="2800" dirty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endParaRPr lang="cs-CZ" sz="2800" dirty="0">
              <a:latin typeface="Verdana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066800" y="15240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1772816"/>
          <a:ext cx="8424936" cy="2304257"/>
        </p:xfrm>
        <a:graphic>
          <a:graphicData uri="http://schemas.openxmlformats.org/drawingml/2006/table">
            <a:tbl>
              <a:tblPr/>
              <a:tblGrid>
                <a:gridCol w="869453"/>
                <a:gridCol w="572895"/>
                <a:gridCol w="1098611"/>
                <a:gridCol w="529086"/>
                <a:gridCol w="598171"/>
                <a:gridCol w="598171"/>
                <a:gridCol w="685789"/>
                <a:gridCol w="598171"/>
                <a:gridCol w="598171"/>
                <a:gridCol w="1679932"/>
                <a:gridCol w="596486"/>
              </a:tblGrid>
              <a:tr h="611750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Zdraví dobrovolníci pro MRS mozku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239">
                <a:tc>
                  <a:txBody>
                    <a:bodyPr/>
                    <a:lstStyle/>
                    <a:p>
                      <a:endParaRPr lang="cs-CZ" sz="140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NAA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NAA+NAAG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Cr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PCr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Glu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Cr+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PCr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Ins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Lac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Lipidy 09,13a,13b,20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Cho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055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Medián 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10,73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10,7345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2,94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3,509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4,038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6,456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6,842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1,197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0,661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0,335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467544" y="4149080"/>
          <a:ext cx="8352927" cy="1512167"/>
        </p:xfrm>
        <a:graphic>
          <a:graphicData uri="http://schemas.openxmlformats.org/drawingml/2006/table">
            <a:tbl>
              <a:tblPr/>
              <a:tblGrid>
                <a:gridCol w="864096"/>
                <a:gridCol w="697901"/>
                <a:gridCol w="1034093"/>
                <a:gridCol w="599740"/>
                <a:gridCol w="509529"/>
                <a:gridCol w="599740"/>
                <a:gridCol w="686610"/>
                <a:gridCol w="599740"/>
                <a:gridCol w="599740"/>
                <a:gridCol w="1687291"/>
                <a:gridCol w="474447"/>
              </a:tblGrid>
              <a:tr h="402173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Pacienti s onkologickými problémy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4997">
                <a:tc>
                  <a:txBody>
                    <a:bodyPr/>
                    <a:lstStyle/>
                    <a:p>
                      <a:endParaRPr lang="cs-CZ" sz="140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NAA</a:t>
                      </a:r>
                      <a:endParaRPr lang="cs-CZ" sz="140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NAA+NAAG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PCr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Glu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Cr+PCr</a:t>
                      </a:r>
                      <a:endParaRPr lang="cs-CZ" sz="140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Ins</a:t>
                      </a:r>
                      <a:endParaRPr lang="cs-CZ" sz="140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Lac</a:t>
                      </a:r>
                      <a:endParaRPr lang="cs-CZ" sz="140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Lipidy 09,13a,13b,20</a:t>
                      </a:r>
                      <a:endParaRPr lang="cs-CZ" sz="140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Cho</a:t>
                      </a:r>
                      <a:endParaRPr lang="cs-CZ" sz="140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54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Medián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10,515</a:t>
                      </a:r>
                      <a:endParaRPr lang="cs-CZ" sz="140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12,669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3,103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3,13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2,645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7,281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7,797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0,577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1,1317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Verdana" pitchFamily="34" charset="0"/>
              </a:rPr>
              <a:t>Markery</a:t>
            </a:r>
            <a:endParaRPr lang="cs-CZ" dirty="0">
              <a:latin typeface="Verdana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772400" cy="4876800"/>
          </a:xfrm>
        </p:spPr>
        <p:txBody>
          <a:bodyPr/>
          <a:lstStyle/>
          <a:p>
            <a:r>
              <a:rPr lang="cs-CZ" sz="2800" b="1" dirty="0" smtClean="0"/>
              <a:t>N-acetylaspartát</a:t>
            </a:r>
          </a:p>
          <a:p>
            <a:pPr>
              <a:buNone/>
            </a:pPr>
            <a:r>
              <a:rPr lang="cs-CZ" sz="2800" dirty="0" smtClean="0"/>
              <a:t>		</a:t>
            </a:r>
            <a:r>
              <a:rPr lang="cs-CZ" sz="2800" u="sng" dirty="0" err="1" smtClean="0"/>
              <a:t>Mann</a:t>
            </a:r>
            <a:r>
              <a:rPr lang="cs-CZ" sz="2800" u="sng" dirty="0" smtClean="0"/>
              <a:t>-</a:t>
            </a:r>
            <a:r>
              <a:rPr lang="cs-CZ" sz="2800" u="sng" dirty="0" err="1" smtClean="0"/>
              <a:t>Whitneyho</a:t>
            </a:r>
            <a:r>
              <a:rPr lang="cs-CZ" sz="2800" u="sng" dirty="0" smtClean="0"/>
              <a:t> U test: p=0,65272</a:t>
            </a:r>
            <a:endParaRPr lang="cs-CZ" sz="2800" b="1" dirty="0" smtClean="0"/>
          </a:p>
          <a:p>
            <a:pPr>
              <a:buNone/>
            </a:pPr>
            <a:r>
              <a:rPr lang="cs-CZ" sz="2800" dirty="0" smtClean="0"/>
              <a:t>		Zde radioterapie nemá vliv.</a:t>
            </a:r>
          </a:p>
          <a:p>
            <a:r>
              <a:rPr lang="cs-CZ" sz="2800" b="1" dirty="0" smtClean="0"/>
              <a:t>Kreatin</a:t>
            </a:r>
          </a:p>
          <a:p>
            <a:pPr>
              <a:buNone/>
            </a:pPr>
            <a:r>
              <a:rPr lang="cs-CZ" sz="2800" dirty="0" smtClean="0"/>
              <a:t>		</a:t>
            </a:r>
            <a:r>
              <a:rPr lang="cs-CZ" sz="2800" u="sng" dirty="0" err="1" smtClean="0"/>
              <a:t>Mann</a:t>
            </a:r>
            <a:r>
              <a:rPr lang="cs-CZ" sz="2800" u="sng" dirty="0" smtClean="0"/>
              <a:t>-</a:t>
            </a:r>
            <a:r>
              <a:rPr lang="cs-CZ" sz="2800" u="sng" dirty="0" err="1" smtClean="0"/>
              <a:t>Whitneyho</a:t>
            </a:r>
            <a:r>
              <a:rPr lang="cs-CZ" sz="2800" u="sng" dirty="0" smtClean="0"/>
              <a:t> U test: p=1</a:t>
            </a:r>
            <a:endParaRPr lang="cs-CZ" sz="2800" b="1" dirty="0" smtClean="0"/>
          </a:p>
          <a:p>
            <a:pPr>
              <a:buNone/>
            </a:pPr>
            <a:r>
              <a:rPr lang="cs-CZ" sz="2800" dirty="0" smtClean="0"/>
              <a:t>		Zde radioterapie nemá vliv.</a:t>
            </a:r>
          </a:p>
          <a:p>
            <a:r>
              <a:rPr lang="cs-CZ" sz="2800" b="1" dirty="0" smtClean="0"/>
              <a:t>Glukóza</a:t>
            </a:r>
          </a:p>
          <a:p>
            <a:pPr>
              <a:buNone/>
            </a:pPr>
            <a:r>
              <a:rPr lang="cs-CZ" sz="2800" dirty="0" smtClean="0"/>
              <a:t>		</a:t>
            </a:r>
            <a:r>
              <a:rPr lang="cs-CZ" sz="2800" u="sng" dirty="0" err="1" smtClean="0"/>
              <a:t>Mann</a:t>
            </a:r>
            <a:r>
              <a:rPr lang="cs-CZ" sz="2800" u="sng" dirty="0" smtClean="0"/>
              <a:t>-</a:t>
            </a:r>
            <a:r>
              <a:rPr lang="cs-CZ" sz="2800" u="sng" dirty="0" err="1" smtClean="0"/>
              <a:t>Whitneyho</a:t>
            </a:r>
            <a:r>
              <a:rPr lang="cs-CZ" sz="2800" u="sng" dirty="0" smtClean="0"/>
              <a:t> U test: p=0,59612</a:t>
            </a:r>
          </a:p>
          <a:p>
            <a:pPr>
              <a:buNone/>
            </a:pPr>
            <a:r>
              <a:rPr lang="cs-CZ" sz="2800" dirty="0" smtClean="0"/>
              <a:t>		Zde radioterapie nemá vliv.</a:t>
            </a:r>
            <a:endParaRPr lang="cs-CZ" sz="2800" u="sng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66800" y="15240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8380040" cy="4692352"/>
          </a:xfrm>
        </p:spPr>
        <p:txBody>
          <a:bodyPr/>
          <a:lstStyle/>
          <a:p>
            <a:pPr>
              <a:buClr>
                <a:srgbClr val="CC0000"/>
              </a:buClr>
            </a:pPr>
            <a:r>
              <a:rPr lang="cs-CZ" sz="2800" b="1" dirty="0" smtClean="0"/>
              <a:t>Laktát</a:t>
            </a:r>
          </a:p>
          <a:p>
            <a:pPr lvl="1">
              <a:buClr>
                <a:srgbClr val="CC0000"/>
              </a:buClr>
              <a:buNone/>
            </a:pPr>
            <a:r>
              <a:rPr lang="cs-CZ" dirty="0" smtClean="0"/>
              <a:t>		</a:t>
            </a:r>
            <a:r>
              <a:rPr lang="cs-CZ" u="sng" dirty="0" err="1" smtClean="0"/>
              <a:t>Mann</a:t>
            </a:r>
            <a:r>
              <a:rPr lang="cs-CZ" u="sng" dirty="0" smtClean="0"/>
              <a:t>-</a:t>
            </a:r>
            <a:r>
              <a:rPr lang="cs-CZ" u="sng" dirty="0" err="1" smtClean="0"/>
              <a:t>Whitneyho</a:t>
            </a:r>
            <a:r>
              <a:rPr lang="cs-CZ" u="sng" dirty="0" smtClean="0"/>
              <a:t> U test: p=0,06724</a:t>
            </a:r>
            <a:endParaRPr lang="cs-CZ" dirty="0" smtClean="0">
              <a:latin typeface="Verdana" pitchFamily="34" charset="0"/>
            </a:endParaRPr>
          </a:p>
          <a:p>
            <a:pPr>
              <a:buClr>
                <a:srgbClr val="CC0000"/>
              </a:buClr>
              <a:buNone/>
            </a:pPr>
            <a:r>
              <a:rPr lang="cs-CZ" sz="2800" dirty="0" smtClean="0"/>
              <a:t>		Zde radioterapie vliv má.</a:t>
            </a:r>
            <a:endParaRPr lang="cs-CZ" sz="2800" dirty="0" smtClean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r>
              <a:rPr lang="cs-CZ" sz="2800" b="1" dirty="0" err="1" smtClean="0"/>
              <a:t>Myo</a:t>
            </a:r>
            <a:r>
              <a:rPr lang="cs-CZ" sz="2800" b="1" dirty="0" smtClean="0"/>
              <a:t>-</a:t>
            </a:r>
            <a:r>
              <a:rPr lang="cs-CZ" sz="2800" b="1" dirty="0" err="1" smtClean="0"/>
              <a:t>inositol</a:t>
            </a:r>
            <a:endParaRPr lang="cs-CZ" sz="2800" b="1" dirty="0" smtClean="0"/>
          </a:p>
          <a:p>
            <a:pPr>
              <a:buClr>
                <a:srgbClr val="CC0000"/>
              </a:buClr>
              <a:buNone/>
            </a:pPr>
            <a:r>
              <a:rPr lang="cs-CZ" sz="2800" dirty="0" smtClean="0"/>
              <a:t> 		</a:t>
            </a:r>
            <a:r>
              <a:rPr lang="cs-CZ" sz="2800" u="sng" dirty="0" err="1" smtClean="0"/>
              <a:t>Mann</a:t>
            </a:r>
            <a:r>
              <a:rPr lang="cs-CZ" sz="2800" u="sng" dirty="0" smtClean="0"/>
              <a:t>-</a:t>
            </a:r>
            <a:r>
              <a:rPr lang="cs-CZ" sz="2800" u="sng" dirty="0" err="1" smtClean="0"/>
              <a:t>Whitneyho</a:t>
            </a:r>
            <a:r>
              <a:rPr lang="cs-CZ" sz="2800" u="sng" dirty="0" smtClean="0"/>
              <a:t> U test: p=0,50286</a:t>
            </a:r>
            <a:endParaRPr lang="cs-CZ" sz="2800" dirty="0" smtClean="0">
              <a:latin typeface="Verdana" pitchFamily="34" charset="0"/>
            </a:endParaRPr>
          </a:p>
          <a:p>
            <a:pPr>
              <a:buClr>
                <a:srgbClr val="CC0000"/>
              </a:buClr>
              <a:buNone/>
            </a:pPr>
            <a:r>
              <a:rPr lang="cs-CZ" sz="2800" dirty="0" smtClean="0"/>
              <a:t>		Radioterapie nemá vliv. </a:t>
            </a:r>
            <a:endParaRPr lang="cs-CZ" sz="2800" dirty="0" smtClean="0">
              <a:latin typeface="Verdana" pitchFamily="34" charset="0"/>
            </a:endParaRPr>
          </a:p>
          <a:p>
            <a:pPr>
              <a:buClr>
                <a:srgbClr val="CC0000"/>
              </a:buClr>
            </a:pPr>
            <a:r>
              <a:rPr lang="cs-CZ" sz="2800" b="1" dirty="0" smtClean="0"/>
              <a:t>Lipidy</a:t>
            </a:r>
          </a:p>
          <a:p>
            <a:pPr lvl="1">
              <a:buClr>
                <a:srgbClr val="CC0000"/>
              </a:buClr>
              <a:buNone/>
            </a:pPr>
            <a:r>
              <a:rPr lang="cs-CZ" dirty="0" smtClean="0"/>
              <a:t> 		</a:t>
            </a:r>
            <a:r>
              <a:rPr lang="cs-CZ" u="sng" dirty="0" err="1" smtClean="0"/>
              <a:t>Mann</a:t>
            </a:r>
            <a:r>
              <a:rPr lang="cs-CZ" u="sng" dirty="0" smtClean="0"/>
              <a:t>-</a:t>
            </a:r>
            <a:r>
              <a:rPr lang="cs-CZ" u="sng" dirty="0" err="1" smtClean="0"/>
              <a:t>Whitneyho</a:t>
            </a:r>
            <a:r>
              <a:rPr lang="cs-CZ" u="sng" dirty="0" smtClean="0"/>
              <a:t> U test: p=0,12114</a:t>
            </a:r>
          </a:p>
          <a:p>
            <a:pPr lvl="1">
              <a:buClr>
                <a:srgbClr val="CC0000"/>
              </a:buClr>
              <a:buNone/>
            </a:pPr>
            <a:r>
              <a:rPr lang="cs-CZ" dirty="0" smtClean="0">
                <a:latin typeface="Verdana" pitchFamily="34" charset="0"/>
              </a:rPr>
              <a:t>		</a:t>
            </a:r>
            <a:r>
              <a:rPr lang="cs-CZ" dirty="0" smtClean="0"/>
              <a:t>Zde se radioterapie nachází v hranicích vlivu.</a:t>
            </a:r>
            <a:endParaRPr lang="cs-CZ" dirty="0">
              <a:latin typeface="Verdana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066800" y="1524000"/>
            <a:ext cx="7086600" cy="762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C0000"/>
          </a:buClr>
          <a:buSzTx/>
          <a:buFontTx/>
          <a:buChar char="•"/>
          <a:tabLst/>
          <a:defRPr kumimoji="0" 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C0000"/>
          </a:buClr>
          <a:buSzTx/>
          <a:buFontTx/>
          <a:buChar char="•"/>
          <a:tabLst/>
          <a:defRPr kumimoji="0" 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205</Words>
  <Application>Microsoft Office PowerPoint</Application>
  <PresentationFormat>Předvádění na obrazovce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Default Design</vt:lpstr>
      <vt:lpstr> REAKCE MOZKOVÉ TKÁNĚ NA OZÁŘENÍ V OBRAZU MAGNETICKÉ REZONANČNÍ SPEKTROSKOPIE </vt:lpstr>
      <vt:lpstr>Snímek 2</vt:lpstr>
      <vt:lpstr>Obsah</vt:lpstr>
      <vt:lpstr>Úvod</vt:lpstr>
      <vt:lpstr>Funkce a využití</vt:lpstr>
      <vt:lpstr>Metodika</vt:lpstr>
      <vt:lpstr>Snímek 7</vt:lpstr>
      <vt:lpstr>Markery</vt:lpstr>
      <vt:lpstr>Snímek 9</vt:lpstr>
      <vt:lpstr>Závěr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mikrobiologické stanovení zdrojů vody obyvatel obce Brnířov</dc:title>
  <dc:creator>Jeníček</dc:creator>
  <cp:lastModifiedBy>student</cp:lastModifiedBy>
  <cp:revision>45</cp:revision>
  <dcterms:created xsi:type="dcterms:W3CDTF">2009-03-23T19:31:07Z</dcterms:created>
  <dcterms:modified xsi:type="dcterms:W3CDTF">2015-03-24T14:27:14Z</dcterms:modified>
</cp:coreProperties>
</file>